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59" r:id="rId5"/>
    <p:sldId id="261" r:id="rId6"/>
    <p:sldId id="262" r:id="rId7"/>
    <p:sldId id="263" r:id="rId8"/>
    <p:sldId id="267" r:id="rId9"/>
    <p:sldId id="270" r:id="rId10"/>
    <p:sldId id="265" r:id="rId11"/>
    <p:sldId id="264" r:id="rId12"/>
    <p:sldId id="266" r:id="rId13"/>
    <p:sldId id="268" r:id="rId14"/>
    <p:sldId id="269" r:id="rId15"/>
    <p:sldId id="26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2" d="100"/>
          <a:sy n="92" d="100"/>
        </p:scale>
        <p:origin x="-15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BF3549-632B-8745-8D26-C843B2341864}" type="datetimeFigureOut">
              <a:rPr lang="en-US" smtClean="0"/>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3012447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BF3549-632B-8745-8D26-C843B2341864}" type="datetimeFigureOut">
              <a:rPr lang="en-US" smtClean="0"/>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3817553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BF3549-632B-8745-8D26-C843B2341864}" type="datetimeFigureOut">
              <a:rPr lang="en-US" smtClean="0"/>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4126211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BF3549-632B-8745-8D26-C843B2341864}" type="datetimeFigureOut">
              <a:rPr lang="en-US" smtClean="0"/>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1947059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BF3549-632B-8745-8D26-C843B2341864}" type="datetimeFigureOut">
              <a:rPr lang="en-US" smtClean="0"/>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1740118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BF3549-632B-8745-8D26-C843B2341864}" type="datetimeFigureOut">
              <a:rPr lang="en-US" smtClean="0"/>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1721321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BF3549-632B-8745-8D26-C843B2341864}" type="datetimeFigureOut">
              <a:rPr lang="en-US" smtClean="0"/>
              <a:t>3/14/12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4037526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BF3549-632B-8745-8D26-C843B2341864}" type="datetimeFigureOut">
              <a:rPr lang="en-US" smtClean="0"/>
              <a:t>3/14/12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17987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BF3549-632B-8745-8D26-C843B2341864}" type="datetimeFigureOut">
              <a:rPr lang="en-US" smtClean="0"/>
              <a:t>3/14/12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3722708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BF3549-632B-8745-8D26-C843B2341864}" type="datetimeFigureOut">
              <a:rPr lang="en-US" smtClean="0"/>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395417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BF3549-632B-8745-8D26-C843B2341864}" type="datetimeFigureOut">
              <a:rPr lang="en-US" smtClean="0"/>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BA3ACF-024A-7D40-918B-9220E1523D44}" type="slidenum">
              <a:rPr lang="en-US" smtClean="0"/>
              <a:t>‹#›</a:t>
            </a:fld>
            <a:endParaRPr lang="en-US"/>
          </a:p>
        </p:txBody>
      </p:sp>
    </p:spTree>
    <p:extLst>
      <p:ext uri="{BB962C8B-B14F-4D97-AF65-F5344CB8AC3E}">
        <p14:creationId xmlns:p14="http://schemas.microsoft.com/office/powerpoint/2010/main" val="17180573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BF3549-632B-8745-8D26-C843B2341864}" type="datetimeFigureOut">
              <a:rPr lang="en-US" smtClean="0"/>
              <a:t>3/14/12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BA3ACF-024A-7D40-918B-9220E1523D44}" type="slidenum">
              <a:rPr lang="en-US" smtClean="0"/>
              <a:t>‹#›</a:t>
            </a:fld>
            <a:endParaRPr lang="en-US"/>
          </a:p>
        </p:txBody>
      </p:sp>
    </p:spTree>
    <p:extLst>
      <p:ext uri="{BB962C8B-B14F-4D97-AF65-F5344CB8AC3E}">
        <p14:creationId xmlns:p14="http://schemas.microsoft.com/office/powerpoint/2010/main" val="2367883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Kred_Influence_Measurement" TargetMode="External"/><Relationship Id="rId4" Type="http://schemas.openxmlformats.org/officeDocument/2006/relationships/hyperlink" Target="http://econsultancy.com/us/blog/9032-klout-vs-kred-in-the-social-influence-game" TargetMode="External"/><Relationship Id="rId5" Type="http://schemas.openxmlformats.org/officeDocument/2006/relationships/hyperlink" Target="http://mashable.com/2011/12/21/kred/" TargetMode="External"/><Relationship Id="rId6" Type="http://schemas.openxmlformats.org/officeDocument/2006/relationships/hyperlink" Target="http://www.Kred.com" TargetMode="External"/><Relationship Id="rId1" Type="http://schemas.openxmlformats.org/officeDocument/2006/relationships/slideLayout" Target="../slideLayouts/slideLayout2.xml"/><Relationship Id="rId2" Type="http://schemas.openxmlformats.org/officeDocument/2006/relationships/hyperlink" Target="http://techcrunch.com/2011/09/29/k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96830" y="961278"/>
            <a:ext cx="5388344" cy="2245994"/>
          </a:xfrm>
        </p:spPr>
        <p:txBody>
          <a:bodyPr/>
          <a:lstStyle/>
          <a:p>
            <a:r>
              <a:rPr lang="en-US" dirty="0" smtClean="0"/>
              <a:t>Identifying Influencers with </a:t>
            </a:r>
            <a:r>
              <a:rPr lang="en-US" dirty="0" err="1" smtClean="0"/>
              <a:t>Kred</a:t>
            </a:r>
            <a:endParaRPr lang="en-US" dirty="0"/>
          </a:p>
        </p:txBody>
      </p:sp>
      <p:sp>
        <p:nvSpPr>
          <p:cNvPr id="3" name="Subtitle 2"/>
          <p:cNvSpPr>
            <a:spLocks noGrp="1"/>
          </p:cNvSpPr>
          <p:nvPr>
            <p:ph type="subTitle" idx="1"/>
          </p:nvPr>
        </p:nvSpPr>
        <p:spPr>
          <a:xfrm>
            <a:off x="4044826" y="3497859"/>
            <a:ext cx="4762680" cy="2492051"/>
          </a:xfrm>
        </p:spPr>
        <p:txBody>
          <a:bodyPr>
            <a:normAutofit/>
          </a:bodyPr>
          <a:lstStyle/>
          <a:p>
            <a:pPr algn="l"/>
            <a:r>
              <a:rPr lang="en-US" sz="3000" dirty="0" smtClean="0"/>
              <a:t>“The first totally transparent social scoring system to evaluate among communities and reward generosity.”</a:t>
            </a:r>
            <a:endParaRPr lang="en-US" sz="3000" dirty="0"/>
          </a:p>
        </p:txBody>
      </p:sp>
      <p:pic>
        <p:nvPicPr>
          <p:cNvPr id="4" name="Picture 3" descr="KredPPT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483" y="1358859"/>
            <a:ext cx="3370884" cy="4277999"/>
          </a:xfrm>
          <a:prstGeom prst="rect">
            <a:avLst/>
          </a:prstGeom>
        </p:spPr>
      </p:pic>
    </p:spTree>
    <p:extLst>
      <p:ext uri="{BB962C8B-B14F-4D97-AF65-F5344CB8AC3E}">
        <p14:creationId xmlns:p14="http://schemas.microsoft.com/office/powerpoint/2010/main" val="279277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023"/>
            <a:ext cx="8229600" cy="754956"/>
          </a:xfrm>
        </p:spPr>
        <p:txBody>
          <a:bodyPr>
            <a:normAutofit fontScale="90000"/>
          </a:bodyPr>
          <a:lstStyle/>
          <a:p>
            <a:r>
              <a:rPr lang="en-US" dirty="0" err="1" smtClean="0"/>
              <a:t>Kredentials</a:t>
            </a:r>
            <a:endParaRPr lang="en-US" dirty="0"/>
          </a:p>
        </p:txBody>
      </p:sp>
      <p:pic>
        <p:nvPicPr>
          <p:cNvPr id="4" name="Picture 3" descr="KredPPT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9170" y="988039"/>
            <a:ext cx="7209504" cy="5731903"/>
          </a:xfrm>
          <a:prstGeom prst="rect">
            <a:avLst/>
          </a:prstGeom>
        </p:spPr>
      </p:pic>
    </p:spTree>
    <p:extLst>
      <p:ext uri="{BB962C8B-B14F-4D97-AF65-F5344CB8AC3E}">
        <p14:creationId xmlns:p14="http://schemas.microsoft.com/office/powerpoint/2010/main" val="737725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Communities</a:t>
            </a:r>
            <a:endParaRPr lang="en-US" dirty="0"/>
          </a:p>
        </p:txBody>
      </p:sp>
      <p:sp>
        <p:nvSpPr>
          <p:cNvPr id="3" name="Content Placeholder 2"/>
          <p:cNvSpPr>
            <a:spLocks noGrp="1"/>
          </p:cNvSpPr>
          <p:nvPr>
            <p:ph idx="1"/>
          </p:nvPr>
        </p:nvSpPr>
        <p:spPr>
          <a:xfrm>
            <a:off x="457200" y="1600200"/>
            <a:ext cx="8229600" cy="4032541"/>
          </a:xfrm>
        </p:spPr>
        <p:txBody>
          <a:bodyPr>
            <a:normAutofit fontScale="55000" lnSpcReduction="20000"/>
          </a:bodyPr>
          <a:lstStyle/>
          <a:p>
            <a:pPr marL="0" indent="0">
              <a:buNone/>
            </a:pPr>
            <a:r>
              <a:rPr lang="en-US" b="1" dirty="0" smtClean="0"/>
              <a:t>Communities are </a:t>
            </a:r>
            <a:r>
              <a:rPr lang="en-US" b="1" dirty="0"/>
              <a:t>groups of people connected by interests and affiliations</a:t>
            </a:r>
            <a:r>
              <a:rPr lang="en-US" b="1" dirty="0" smtClean="0"/>
              <a:t>.</a:t>
            </a:r>
            <a:r>
              <a:rPr lang="en-US" dirty="0" smtClean="0"/>
              <a:t/>
            </a:r>
            <a:br>
              <a:rPr lang="en-US" dirty="0" smtClean="0"/>
            </a:br>
            <a:endParaRPr lang="en-US" b="1" dirty="0" smtClean="0"/>
          </a:p>
          <a:p>
            <a:pPr marL="0" indent="0">
              <a:buNone/>
            </a:pPr>
            <a:r>
              <a:rPr lang="en-US" b="1" dirty="0" smtClean="0"/>
              <a:t>In </a:t>
            </a:r>
            <a:r>
              <a:rPr lang="en-US" b="1" dirty="0"/>
              <a:t>the offline world, your credibility on any subject varies by your level of expertise.</a:t>
            </a:r>
            <a:r>
              <a:rPr lang="en-US" dirty="0"/>
              <a:t> To replicate this on social networks, </a:t>
            </a:r>
            <a:r>
              <a:rPr lang="en-US" dirty="0" err="1"/>
              <a:t>Kred</a:t>
            </a:r>
            <a:r>
              <a:rPr lang="en-US" dirty="0"/>
              <a:t> builds scores based on your unique interests. For example, you may frequently offer expert advice on Dogs and have little to say about Fashion. </a:t>
            </a:r>
            <a:r>
              <a:rPr lang="en-US" dirty="0" err="1"/>
              <a:t>Kred</a:t>
            </a:r>
            <a:r>
              <a:rPr lang="en-US" dirty="0"/>
              <a:t> gives you a score in </a:t>
            </a:r>
            <a:r>
              <a:rPr lang="en-US" i="1" dirty="0"/>
              <a:t>both</a:t>
            </a:r>
            <a:r>
              <a:rPr lang="en-US" dirty="0"/>
              <a:t> Communities; in this case, your Influence is likely to be higher for Dogs than for Fashion</a:t>
            </a:r>
            <a:r>
              <a:rPr lang="en-US" dirty="0" smtClean="0"/>
              <a:t>.</a:t>
            </a:r>
          </a:p>
          <a:p>
            <a:pPr marL="0" indent="0">
              <a:buNone/>
            </a:pPr>
            <a:endParaRPr lang="en-US" dirty="0"/>
          </a:p>
          <a:p>
            <a:pPr marL="0" indent="0">
              <a:buNone/>
            </a:pPr>
            <a:r>
              <a:rPr lang="en-US" dirty="0" smtClean="0"/>
              <a:t>What determines your communities?</a:t>
            </a:r>
          </a:p>
          <a:p>
            <a:pPr marL="0" indent="0">
              <a:buNone/>
            </a:pPr>
            <a:endParaRPr lang="en-US" dirty="0"/>
          </a:p>
          <a:p>
            <a:pPr marL="0" indent="0">
              <a:buNone/>
            </a:pPr>
            <a:r>
              <a:rPr lang="en-US" dirty="0" err="1"/>
              <a:t>Kred</a:t>
            </a:r>
            <a:r>
              <a:rPr lang="en-US" dirty="0"/>
              <a:t> places you in communities based on the interests you express through your Twitter Bio and the </a:t>
            </a:r>
            <a:r>
              <a:rPr lang="en-US" dirty="0" err="1"/>
              <a:t>hashtags</a:t>
            </a:r>
            <a:r>
              <a:rPr lang="en-US" dirty="0"/>
              <a:t> and keywords in your posts over the last 1,000 days</a:t>
            </a:r>
            <a:r>
              <a:rPr lang="en-US" dirty="0" smtClean="0"/>
              <a:t>.</a:t>
            </a:r>
          </a:p>
          <a:p>
            <a:pPr marL="0" indent="0">
              <a:buNone/>
            </a:pPr>
            <a:endParaRPr lang="en-US" dirty="0"/>
          </a:p>
          <a:p>
            <a:pPr marL="0" indent="0">
              <a:buNone/>
            </a:pPr>
            <a:r>
              <a:rPr lang="en-US" dirty="0" err="1" smtClean="0"/>
              <a:t>Kred</a:t>
            </a:r>
            <a:r>
              <a:rPr lang="en-US" dirty="0" smtClean="0"/>
              <a:t> generates both global and community influence and outreach scores for individuals.</a:t>
            </a:r>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020065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Leaders	</a:t>
            </a:r>
            <a:endParaRPr lang="en-US" dirty="0"/>
          </a:p>
        </p:txBody>
      </p:sp>
      <p:sp>
        <p:nvSpPr>
          <p:cNvPr id="3" name="Content Placeholder 2"/>
          <p:cNvSpPr>
            <a:spLocks noGrp="1"/>
          </p:cNvSpPr>
          <p:nvPr>
            <p:ph idx="1"/>
          </p:nvPr>
        </p:nvSpPr>
        <p:spPr/>
        <p:txBody>
          <a:bodyPr/>
          <a:lstStyle/>
          <a:p>
            <a:pPr marL="0" indent="0">
              <a:buNone/>
            </a:pPr>
            <a:r>
              <a:rPr lang="en-US" dirty="0" smtClean="0"/>
              <a:t>Each community </a:t>
            </a:r>
            <a:r>
              <a:rPr lang="en-US" i="1" dirty="0" smtClean="0"/>
              <a:t>elects</a:t>
            </a:r>
            <a:r>
              <a:rPr lang="en-US" dirty="0" smtClean="0"/>
              <a:t> a community leader (or leaders).</a:t>
            </a:r>
          </a:p>
          <a:p>
            <a:pPr marL="0" indent="0">
              <a:buNone/>
            </a:pPr>
            <a:endParaRPr lang="en-US" dirty="0"/>
          </a:p>
          <a:p>
            <a:pPr marL="0" indent="0">
              <a:buNone/>
            </a:pPr>
            <a:r>
              <a:rPr lang="en-US" dirty="0" smtClean="0"/>
              <a:t>Community leaders are provided with extra analytical tools to help them learn more about their community in order to nurture connections amongst members, highlight fresh, relevant content and serve as ambassadors to Brands.</a:t>
            </a:r>
            <a:endParaRPr lang="en-US" dirty="0"/>
          </a:p>
        </p:txBody>
      </p:sp>
    </p:spTree>
    <p:extLst>
      <p:ext uri="{BB962C8B-B14F-4D97-AF65-F5344CB8AC3E}">
        <p14:creationId xmlns:p14="http://schemas.microsoft.com/office/powerpoint/2010/main" val="1771930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You Use </a:t>
            </a:r>
            <a:r>
              <a:rPr lang="en-US" dirty="0" err="1" smtClean="0"/>
              <a:t>Kred</a:t>
            </a:r>
            <a:r>
              <a:rPr lang="en-US" dirty="0" smtClean="0"/>
              <a:t>?</a:t>
            </a:r>
            <a:endParaRPr lang="en-US" dirty="0"/>
          </a:p>
        </p:txBody>
      </p:sp>
      <p:sp>
        <p:nvSpPr>
          <p:cNvPr id="3" name="Content Placeholder 2"/>
          <p:cNvSpPr>
            <a:spLocks noGrp="1"/>
          </p:cNvSpPr>
          <p:nvPr>
            <p:ph idx="1"/>
          </p:nvPr>
        </p:nvSpPr>
        <p:spPr>
          <a:xfrm>
            <a:off x="457200" y="1600200"/>
            <a:ext cx="8229600" cy="4833274"/>
          </a:xfrm>
        </p:spPr>
        <p:txBody>
          <a:bodyPr>
            <a:normAutofit fontScale="77500" lnSpcReduction="20000"/>
          </a:bodyPr>
          <a:lstStyle/>
          <a:p>
            <a:pPr marL="0" indent="0">
              <a:buNone/>
            </a:pPr>
            <a:r>
              <a:rPr lang="en-US" dirty="0" smtClean="0"/>
              <a:t>Strengths:</a:t>
            </a:r>
          </a:p>
          <a:p>
            <a:pPr marL="0" indent="0">
              <a:buNone/>
            </a:pPr>
            <a:endParaRPr lang="en-US" dirty="0"/>
          </a:p>
          <a:p>
            <a:r>
              <a:rPr lang="en-US" b="1" dirty="0" smtClean="0"/>
              <a:t>Transparency</a:t>
            </a:r>
            <a:r>
              <a:rPr lang="en-US" dirty="0" smtClean="0"/>
              <a:t> – you can see exactly why the influencers you are looking to contact have the scores they do.</a:t>
            </a:r>
          </a:p>
          <a:p>
            <a:r>
              <a:rPr lang="en-US" b="1" dirty="0" smtClean="0"/>
              <a:t>Improved influence – </a:t>
            </a:r>
            <a:r>
              <a:rPr lang="en-US" dirty="0" smtClean="0"/>
              <a:t>by</a:t>
            </a:r>
            <a:r>
              <a:rPr lang="en-US" b="1" dirty="0" smtClean="0"/>
              <a:t> </a:t>
            </a:r>
            <a:r>
              <a:rPr lang="en-US" dirty="0" smtClean="0"/>
              <a:t>participating in the relevant communities, your influencers of choice are going to be well connected. Their tweets really do mean something.</a:t>
            </a:r>
          </a:p>
          <a:p>
            <a:r>
              <a:rPr lang="en-US" b="1" dirty="0" smtClean="0"/>
              <a:t>Independence</a:t>
            </a:r>
            <a:r>
              <a:rPr lang="en-US" dirty="0" smtClean="0"/>
              <a:t> – </a:t>
            </a:r>
            <a:r>
              <a:rPr lang="en-US" dirty="0" err="1" smtClean="0"/>
              <a:t>Klout</a:t>
            </a:r>
            <a:r>
              <a:rPr lang="en-US" dirty="0" smtClean="0"/>
              <a:t> offers perks to brands. Brands can provide incentives to influencers (though not directly) in the form of gifts. There is no such sway in </a:t>
            </a:r>
            <a:r>
              <a:rPr lang="en-US" dirty="0" err="1" smtClean="0"/>
              <a:t>Kred</a:t>
            </a:r>
            <a:r>
              <a:rPr lang="en-US" dirty="0" smtClean="0"/>
              <a:t>, since </a:t>
            </a:r>
            <a:r>
              <a:rPr lang="en-US" dirty="0" err="1" smtClean="0"/>
              <a:t>Kred</a:t>
            </a:r>
            <a:r>
              <a:rPr lang="en-US" dirty="0" smtClean="0"/>
              <a:t> does not serve as an intermediary between brands and influencers.</a:t>
            </a:r>
          </a:p>
          <a:p>
            <a:pPr marL="514350" indent="-514350">
              <a:buAutoNum type="arabicParenR"/>
            </a:pPr>
            <a:endParaRPr lang="en-US" dirty="0"/>
          </a:p>
        </p:txBody>
      </p:sp>
    </p:spTree>
    <p:extLst>
      <p:ext uri="{BB962C8B-B14F-4D97-AF65-F5344CB8AC3E}">
        <p14:creationId xmlns:p14="http://schemas.microsoft.com/office/powerpoint/2010/main" val="1652246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You Use </a:t>
            </a:r>
            <a:r>
              <a:rPr lang="en-US" dirty="0" err="1" smtClean="0"/>
              <a:t>Kred</a:t>
            </a:r>
            <a:r>
              <a:rPr lang="en-US" dirty="0" smtClean="0"/>
              <a:t>?</a:t>
            </a:r>
            <a:endParaRPr lang="en-US" dirty="0"/>
          </a:p>
        </p:txBody>
      </p:sp>
      <p:sp>
        <p:nvSpPr>
          <p:cNvPr id="3" name="Content Placeholder 2"/>
          <p:cNvSpPr>
            <a:spLocks noGrp="1"/>
          </p:cNvSpPr>
          <p:nvPr>
            <p:ph idx="1"/>
          </p:nvPr>
        </p:nvSpPr>
        <p:spPr>
          <a:xfrm>
            <a:off x="457200" y="1600200"/>
            <a:ext cx="8229600" cy="5123194"/>
          </a:xfrm>
        </p:spPr>
        <p:txBody>
          <a:bodyPr>
            <a:normAutofit fontScale="55000" lnSpcReduction="20000"/>
          </a:bodyPr>
          <a:lstStyle/>
          <a:p>
            <a:pPr marL="0" indent="0">
              <a:buNone/>
            </a:pPr>
            <a:r>
              <a:rPr lang="en-US" sz="4500" dirty="0" smtClean="0"/>
              <a:t>Weaknesses:</a:t>
            </a:r>
          </a:p>
          <a:p>
            <a:pPr marL="0" indent="0">
              <a:buNone/>
            </a:pPr>
            <a:endParaRPr lang="en-US" sz="3700" dirty="0" smtClean="0"/>
          </a:p>
          <a:p>
            <a:r>
              <a:rPr lang="en-US" sz="3700" b="1" dirty="0" smtClean="0"/>
              <a:t>Twitter only </a:t>
            </a:r>
            <a:r>
              <a:rPr lang="en-US" sz="3700" dirty="0" smtClean="0"/>
              <a:t>– twitter is obviously an important social media platform, but it may not be the most </a:t>
            </a:r>
            <a:r>
              <a:rPr lang="en-US" sz="3700" i="1" dirty="0" smtClean="0"/>
              <a:t>relevant</a:t>
            </a:r>
            <a:r>
              <a:rPr lang="en-US" sz="3700" dirty="0" smtClean="0"/>
              <a:t> platform for you and your business. There may be people who are more influential on other platforms that are better suited to your business.</a:t>
            </a:r>
          </a:p>
          <a:p>
            <a:r>
              <a:rPr lang="en-US" sz="3700" b="1" dirty="0" smtClean="0"/>
              <a:t>Community placement accuracy </a:t>
            </a:r>
            <a:r>
              <a:rPr lang="en-US" sz="3700" dirty="0" smtClean="0"/>
              <a:t>– twitter bios, keywords and </a:t>
            </a:r>
            <a:r>
              <a:rPr lang="en-US" sz="3700" dirty="0" err="1" smtClean="0"/>
              <a:t>hashtags</a:t>
            </a:r>
            <a:r>
              <a:rPr lang="en-US" sz="3700" dirty="0" smtClean="0"/>
              <a:t> may not be the best way to identify communities. (One of my pre-selected communities was comedy!)</a:t>
            </a:r>
          </a:p>
          <a:p>
            <a:r>
              <a:rPr lang="en-US" sz="3700" b="1" dirty="0" smtClean="0"/>
              <a:t>Limited number of communities </a:t>
            </a:r>
            <a:r>
              <a:rPr lang="en-US" sz="3700" dirty="0" smtClean="0"/>
              <a:t>– the community categories appear to be fixed and they may not be relevant to your business or you may have to dig within a more broad community to locate influencers that touch on your specific interest.</a:t>
            </a:r>
          </a:p>
          <a:p>
            <a:r>
              <a:rPr lang="en-US" sz="3700" b="1" dirty="0" smtClean="0"/>
              <a:t>Additional tools aren’t helpful (yet?) </a:t>
            </a:r>
            <a:r>
              <a:rPr lang="en-US" sz="3700" dirty="0" smtClean="0"/>
              <a:t>– </a:t>
            </a:r>
            <a:r>
              <a:rPr lang="en-US" sz="3700" dirty="0" err="1" smtClean="0"/>
              <a:t>Kred</a:t>
            </a:r>
            <a:r>
              <a:rPr lang="en-US" sz="3700" dirty="0" smtClean="0"/>
              <a:t> boasts tools such as an analytic tool (which isn’t available) and a Fresh Content Tool. The fresh content tool isn’t </a:t>
            </a:r>
            <a:r>
              <a:rPr lang="en-US" sz="3700" smtClean="0"/>
              <a:t>so useful. </a:t>
            </a:r>
            <a:r>
              <a:rPr lang="en-US" sz="3700" dirty="0" smtClean="0"/>
              <a:t>(It currently recommends that I </a:t>
            </a:r>
            <a:r>
              <a:rPr lang="en-US" sz="3700" dirty="0" err="1" smtClean="0"/>
              <a:t>retweet</a:t>
            </a:r>
            <a:r>
              <a:rPr lang="en-US" sz="3700" dirty="0" smtClean="0"/>
              <a:t> posts that are in Spanish and Korean).</a:t>
            </a:r>
          </a:p>
          <a:p>
            <a:pPr marL="0" indent="0">
              <a:buNone/>
            </a:pPr>
            <a:endParaRPr lang="en-US" dirty="0" smtClean="0"/>
          </a:p>
        </p:txBody>
      </p:sp>
    </p:spTree>
    <p:extLst>
      <p:ext uri="{BB962C8B-B14F-4D97-AF65-F5344CB8AC3E}">
        <p14:creationId xmlns:p14="http://schemas.microsoft.com/office/powerpoint/2010/main" val="2296966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457200" y="1600200"/>
            <a:ext cx="8229600" cy="4239627"/>
          </a:xfrm>
        </p:spPr>
        <p:txBody>
          <a:bodyPr>
            <a:normAutofit fontScale="55000" lnSpcReduction="20000"/>
          </a:bodyPr>
          <a:lstStyle/>
          <a:p>
            <a:pPr marL="0" indent="0">
              <a:buNone/>
            </a:pPr>
            <a:r>
              <a:rPr lang="en-US" i="1" dirty="0" err="1"/>
              <a:t>TechCrunch</a:t>
            </a:r>
            <a:r>
              <a:rPr lang="en-US" dirty="0"/>
              <a:t>, “You May Have </a:t>
            </a:r>
            <a:r>
              <a:rPr lang="en-US" dirty="0" err="1"/>
              <a:t>Klout</a:t>
            </a:r>
            <a:r>
              <a:rPr lang="en-US" dirty="0"/>
              <a:t>, But What’s Your </a:t>
            </a:r>
            <a:r>
              <a:rPr lang="en-US" dirty="0" err="1"/>
              <a:t>Kred</a:t>
            </a:r>
            <a:r>
              <a:rPr lang="en-US" dirty="0"/>
              <a:t>?”</a:t>
            </a:r>
          </a:p>
          <a:p>
            <a:pPr marL="0" indent="0">
              <a:buNone/>
            </a:pPr>
            <a:r>
              <a:rPr lang="en-US" u="sng" dirty="0">
                <a:hlinkClick r:id="rId2"/>
              </a:rPr>
              <a:t>http://techcrunch.com/2011/09/29/kred/</a:t>
            </a:r>
            <a:endParaRPr lang="en-US" dirty="0"/>
          </a:p>
          <a:p>
            <a:pPr marL="0" indent="0">
              <a:buNone/>
            </a:pPr>
            <a:r>
              <a:rPr lang="en-US" dirty="0"/>
              <a:t> </a:t>
            </a:r>
          </a:p>
          <a:p>
            <a:pPr marL="0" indent="0">
              <a:buNone/>
            </a:pPr>
            <a:r>
              <a:rPr lang="en-US" i="1" dirty="0"/>
              <a:t>Wikipedia</a:t>
            </a:r>
            <a:r>
              <a:rPr lang="en-US" dirty="0"/>
              <a:t>, “</a:t>
            </a:r>
            <a:r>
              <a:rPr lang="en-US" dirty="0" err="1"/>
              <a:t>Kred</a:t>
            </a:r>
            <a:r>
              <a:rPr lang="en-US" dirty="0"/>
              <a:t> Influence Measurement”</a:t>
            </a:r>
          </a:p>
          <a:p>
            <a:pPr marL="0" indent="0">
              <a:buNone/>
            </a:pPr>
            <a:r>
              <a:rPr lang="en-US" u="sng" dirty="0">
                <a:hlinkClick r:id="rId3"/>
              </a:rPr>
              <a:t>http://en.wikipedia.org/wiki/Kred_Influence_Measurement</a:t>
            </a:r>
            <a:endParaRPr lang="en-US" dirty="0"/>
          </a:p>
          <a:p>
            <a:pPr marL="0" indent="0">
              <a:buNone/>
            </a:pPr>
            <a:r>
              <a:rPr lang="en-US" dirty="0"/>
              <a:t> </a:t>
            </a:r>
          </a:p>
          <a:p>
            <a:pPr marL="0" indent="0">
              <a:buNone/>
            </a:pPr>
            <a:r>
              <a:rPr lang="en-US" i="1" dirty="0" err="1"/>
              <a:t>Econsultancy</a:t>
            </a:r>
            <a:r>
              <a:rPr lang="en-US" i="1" dirty="0"/>
              <a:t> Digital Marketers</a:t>
            </a:r>
            <a:r>
              <a:rPr lang="en-US" dirty="0"/>
              <a:t>, “</a:t>
            </a:r>
            <a:r>
              <a:rPr lang="en-US" dirty="0" err="1"/>
              <a:t>Klout</a:t>
            </a:r>
            <a:r>
              <a:rPr lang="en-US" dirty="0"/>
              <a:t> </a:t>
            </a:r>
            <a:r>
              <a:rPr lang="en-US" dirty="0" err="1"/>
              <a:t>vs</a:t>
            </a:r>
            <a:r>
              <a:rPr lang="en-US" dirty="0"/>
              <a:t> </a:t>
            </a:r>
            <a:r>
              <a:rPr lang="en-US" dirty="0" err="1"/>
              <a:t>Kred</a:t>
            </a:r>
            <a:r>
              <a:rPr lang="en-US" dirty="0"/>
              <a:t> in the Social Influence Game”</a:t>
            </a:r>
          </a:p>
          <a:p>
            <a:pPr marL="0" indent="0">
              <a:buNone/>
            </a:pPr>
            <a:r>
              <a:rPr lang="en-US" u="sng" dirty="0">
                <a:hlinkClick r:id="rId4"/>
              </a:rPr>
              <a:t>http://econsultancy.com/us/blog/9032-klout-vs-kred-in-the-social-influence-game</a:t>
            </a:r>
            <a:endParaRPr lang="en-US" dirty="0"/>
          </a:p>
          <a:p>
            <a:pPr marL="0" indent="0">
              <a:buNone/>
            </a:pPr>
            <a:r>
              <a:rPr lang="en-US" dirty="0"/>
              <a:t> </a:t>
            </a:r>
          </a:p>
          <a:p>
            <a:pPr marL="0" indent="0">
              <a:buNone/>
            </a:pPr>
            <a:r>
              <a:rPr lang="en-US" i="1" dirty="0" err="1"/>
              <a:t>Mashable</a:t>
            </a:r>
            <a:r>
              <a:rPr lang="en-US" dirty="0"/>
              <a:t>, “You Know Your </a:t>
            </a:r>
            <a:r>
              <a:rPr lang="en-US" dirty="0" err="1"/>
              <a:t>Klout</a:t>
            </a:r>
            <a:r>
              <a:rPr lang="en-US" dirty="0"/>
              <a:t> Score. What’s Your </a:t>
            </a:r>
            <a:r>
              <a:rPr lang="en-US" dirty="0" err="1"/>
              <a:t>Kred</a:t>
            </a:r>
            <a:r>
              <a:rPr lang="en-US" dirty="0"/>
              <a:t> Score?”</a:t>
            </a:r>
          </a:p>
          <a:p>
            <a:pPr marL="0" indent="0">
              <a:buNone/>
            </a:pPr>
            <a:r>
              <a:rPr lang="en-US" u="sng" dirty="0">
                <a:hlinkClick r:id="rId5"/>
              </a:rPr>
              <a:t>http://mashable.com/2011/12/21/kred/</a:t>
            </a:r>
            <a:endParaRPr lang="en-US" dirty="0"/>
          </a:p>
          <a:p>
            <a:pPr marL="0" indent="0">
              <a:buNone/>
            </a:pPr>
            <a:r>
              <a:rPr lang="en-US" dirty="0"/>
              <a:t> </a:t>
            </a:r>
          </a:p>
          <a:p>
            <a:pPr marL="0" indent="0">
              <a:buNone/>
            </a:pPr>
            <a:r>
              <a:rPr lang="en-US" dirty="0" err="1"/>
              <a:t>Kred</a:t>
            </a:r>
            <a:endParaRPr lang="en-US" dirty="0"/>
          </a:p>
          <a:p>
            <a:pPr marL="0" indent="0">
              <a:buNone/>
            </a:pPr>
            <a:r>
              <a:rPr lang="en-US" u="sng" dirty="0">
                <a:hlinkClick r:id="rId6"/>
              </a:rPr>
              <a:t>www.Kred.com</a:t>
            </a:r>
            <a:endParaRPr lang="en-US" dirty="0"/>
          </a:p>
          <a:p>
            <a:pPr marL="0" indent="0">
              <a:buNone/>
            </a:pPr>
            <a:r>
              <a:rPr lang="en-US" dirty="0"/>
              <a:t> </a:t>
            </a:r>
          </a:p>
        </p:txBody>
      </p:sp>
    </p:spTree>
    <p:extLst>
      <p:ext uri="{BB962C8B-B14F-4D97-AF65-F5344CB8AC3E}">
        <p14:creationId xmlns:p14="http://schemas.microsoft.com/office/powerpoint/2010/main" val="83908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14"/>
            <a:ext cx="8229600" cy="788404"/>
          </a:xfrm>
        </p:spPr>
        <p:txBody>
          <a:bodyPr/>
          <a:lstStyle/>
          <a:p>
            <a:r>
              <a:rPr lang="en-US" dirty="0" smtClean="0"/>
              <a:t>What is </a:t>
            </a:r>
            <a:r>
              <a:rPr lang="en-US" dirty="0" err="1" smtClean="0"/>
              <a:t>Kred</a:t>
            </a:r>
            <a:r>
              <a:rPr lang="en-US" dirty="0" smtClean="0"/>
              <a:t>?</a:t>
            </a:r>
            <a:endParaRPr lang="en-US" dirty="0"/>
          </a:p>
        </p:txBody>
      </p:sp>
      <p:sp>
        <p:nvSpPr>
          <p:cNvPr id="3" name="Content Placeholder 2"/>
          <p:cNvSpPr>
            <a:spLocks noGrp="1"/>
          </p:cNvSpPr>
          <p:nvPr>
            <p:ph idx="1"/>
          </p:nvPr>
        </p:nvSpPr>
        <p:spPr>
          <a:xfrm>
            <a:off x="457200" y="1214906"/>
            <a:ext cx="8229600" cy="5297826"/>
          </a:xfrm>
        </p:spPr>
        <p:txBody>
          <a:bodyPr>
            <a:normAutofit fontScale="92500" lnSpcReduction="20000"/>
          </a:bodyPr>
          <a:lstStyle/>
          <a:p>
            <a:pPr marL="0" indent="0">
              <a:buNone/>
            </a:pPr>
            <a:r>
              <a:rPr lang="en-US" dirty="0" smtClean="0"/>
              <a:t>In their words:</a:t>
            </a:r>
          </a:p>
          <a:p>
            <a:pPr marL="0" indent="0">
              <a:buNone/>
            </a:pPr>
            <a:endParaRPr lang="en-US" dirty="0"/>
          </a:p>
          <a:p>
            <a:pPr marL="0" indent="0">
              <a:buNone/>
            </a:pPr>
            <a:r>
              <a:rPr lang="en-US" dirty="0" smtClean="0"/>
              <a:t>“</a:t>
            </a:r>
            <a:r>
              <a:rPr lang="en-US" dirty="0" err="1" smtClean="0"/>
              <a:t>Kred</a:t>
            </a:r>
            <a:r>
              <a:rPr lang="en-US" dirty="0" smtClean="0"/>
              <a:t> </a:t>
            </a:r>
            <a:r>
              <a:rPr lang="en-US" dirty="0"/>
              <a:t>measures influence in online communities connected by interests. </a:t>
            </a:r>
            <a:r>
              <a:rPr lang="en-US" dirty="0" err="1"/>
              <a:t>Kred</a:t>
            </a:r>
            <a:r>
              <a:rPr lang="en-US" dirty="0"/>
              <a:t> is the first social scoring system to provide a comprehensive score for Influence and Outreach by valuing engagement and audience quality over follower count. It is the only influence measurement to offer complete transparency so users understand exactly how their scores are calculated. </a:t>
            </a:r>
            <a:r>
              <a:rPr lang="en-US" dirty="0" err="1"/>
              <a:t>Kred</a:t>
            </a:r>
            <a:r>
              <a:rPr lang="en-US" dirty="0"/>
              <a:t> celebrates the power of personal influence and generosity at the true heart of human relationships - tight groups of friends and subject matter experts...</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3965392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Kred</a:t>
            </a:r>
            <a:r>
              <a:rPr lang="en-US" dirty="0" smtClean="0"/>
              <a:t>?</a:t>
            </a:r>
            <a:endParaRPr lang="en-US" dirty="0"/>
          </a:p>
        </p:txBody>
      </p:sp>
      <p:sp>
        <p:nvSpPr>
          <p:cNvPr id="3" name="Content Placeholder 2"/>
          <p:cNvSpPr>
            <a:spLocks noGrp="1"/>
          </p:cNvSpPr>
          <p:nvPr>
            <p:ph idx="1"/>
          </p:nvPr>
        </p:nvSpPr>
        <p:spPr>
          <a:xfrm>
            <a:off x="457200" y="1270128"/>
            <a:ext cx="8229600" cy="5011482"/>
          </a:xfrm>
        </p:spPr>
        <p:txBody>
          <a:bodyPr>
            <a:normAutofit/>
          </a:bodyPr>
          <a:lstStyle/>
          <a:p>
            <a:r>
              <a:rPr lang="en-US" sz="2100" dirty="0" err="1" smtClean="0"/>
              <a:t>Kred</a:t>
            </a:r>
            <a:r>
              <a:rPr lang="en-US" sz="2100" dirty="0" smtClean="0"/>
              <a:t> is a social media influence metric created by </a:t>
            </a:r>
            <a:r>
              <a:rPr lang="en-US" sz="2100" dirty="0" err="1" smtClean="0"/>
              <a:t>PeopleBrowsr</a:t>
            </a:r>
            <a:endParaRPr lang="en-US" sz="2100" dirty="0" smtClean="0"/>
          </a:p>
          <a:p>
            <a:r>
              <a:rPr lang="en-US" sz="2100" dirty="0" smtClean="0"/>
              <a:t>Introduced on September 29, 2011</a:t>
            </a:r>
          </a:p>
          <a:p>
            <a:r>
              <a:rPr lang="en-US" sz="2100" dirty="0" smtClean="0"/>
              <a:t>Emphasizes two many virtues that set it apart from other influence metrics:</a:t>
            </a:r>
          </a:p>
          <a:p>
            <a:pPr lvl="1"/>
            <a:r>
              <a:rPr lang="en-US" sz="1700" dirty="0" smtClean="0"/>
              <a:t>Transparency</a:t>
            </a:r>
          </a:p>
          <a:p>
            <a:pPr lvl="1"/>
            <a:r>
              <a:rPr lang="en-US" sz="1700" dirty="0" smtClean="0"/>
              <a:t>Community Building</a:t>
            </a:r>
          </a:p>
          <a:p>
            <a:r>
              <a:rPr lang="en-US" sz="2100" dirty="0" smtClean="0"/>
              <a:t>Currently measures influence </a:t>
            </a:r>
            <a:r>
              <a:rPr lang="en-US" sz="2100" i="1" dirty="0" smtClean="0"/>
              <a:t>only</a:t>
            </a:r>
            <a:r>
              <a:rPr lang="en-US" sz="2100" dirty="0" smtClean="0"/>
              <a:t> on Twitter</a:t>
            </a:r>
          </a:p>
          <a:p>
            <a:r>
              <a:rPr lang="en-US" sz="2100" dirty="0" smtClean="0"/>
              <a:t>Tracks global influence as well as influence within communities such as Actors, Architecture, Cat lovers, Dog lovers, Fashion, Health, Social Media and UK Mums.</a:t>
            </a:r>
          </a:p>
          <a:p>
            <a:r>
              <a:rPr lang="en-US" sz="2100" dirty="0" smtClean="0"/>
              <a:t>Calculates two separate measurements for each twitter account as well as each </a:t>
            </a:r>
            <a:r>
              <a:rPr lang="en-US" sz="2100" dirty="0" err="1" smtClean="0"/>
              <a:t>Kred</a:t>
            </a:r>
            <a:r>
              <a:rPr lang="en-US" sz="2100" dirty="0" smtClean="0"/>
              <a:t> community:</a:t>
            </a:r>
          </a:p>
          <a:p>
            <a:pPr lvl="1"/>
            <a:r>
              <a:rPr lang="en-US" sz="1700" dirty="0" smtClean="0"/>
              <a:t>Influence</a:t>
            </a:r>
            <a:endParaRPr lang="en-US" sz="1700" dirty="0"/>
          </a:p>
          <a:p>
            <a:pPr lvl="1"/>
            <a:r>
              <a:rPr lang="en-US" sz="1700" dirty="0" smtClean="0"/>
              <a:t>Outreach</a:t>
            </a:r>
            <a:endParaRPr lang="en-US" sz="1700" dirty="0"/>
          </a:p>
        </p:txBody>
      </p:sp>
    </p:spTree>
    <p:extLst>
      <p:ext uri="{BB962C8B-B14F-4D97-AF65-F5344CB8AC3E}">
        <p14:creationId xmlns:p14="http://schemas.microsoft.com/office/powerpoint/2010/main" val="3778139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802"/>
            <a:ext cx="8229600" cy="1143000"/>
          </a:xfrm>
        </p:spPr>
        <p:txBody>
          <a:bodyPr/>
          <a:lstStyle/>
          <a:p>
            <a:r>
              <a:rPr lang="en-US" dirty="0" smtClean="0"/>
              <a:t>Influence</a:t>
            </a:r>
            <a:endParaRPr lang="en-US" dirty="0"/>
          </a:p>
        </p:txBody>
      </p:sp>
      <p:sp>
        <p:nvSpPr>
          <p:cNvPr id="3" name="Content Placeholder 2"/>
          <p:cNvSpPr>
            <a:spLocks noGrp="1"/>
          </p:cNvSpPr>
          <p:nvPr>
            <p:ph idx="1"/>
          </p:nvPr>
        </p:nvSpPr>
        <p:spPr>
          <a:xfrm>
            <a:off x="457200" y="1475946"/>
            <a:ext cx="8229600" cy="4525963"/>
          </a:xfrm>
        </p:spPr>
        <p:txBody>
          <a:bodyPr>
            <a:normAutofit fontScale="77500" lnSpcReduction="20000"/>
          </a:bodyPr>
          <a:lstStyle/>
          <a:p>
            <a:pPr marL="0" indent="0">
              <a:buNone/>
            </a:pPr>
            <a:r>
              <a:rPr lang="en-US" b="1" dirty="0" err="1"/>
              <a:t>Kred</a:t>
            </a:r>
            <a:r>
              <a:rPr lang="en-US" b="1" dirty="0"/>
              <a:t> Influence is the measure of what others do because of you.</a:t>
            </a:r>
            <a:r>
              <a:rPr lang="en-US" dirty="0"/>
              <a:t> Influence increases when others take action because of your content. </a:t>
            </a:r>
            <a:endParaRPr lang="en-US" dirty="0" smtClean="0"/>
          </a:p>
          <a:p>
            <a:pPr marL="0" indent="0">
              <a:buNone/>
            </a:pPr>
            <a:endParaRPr lang="en-US" dirty="0"/>
          </a:p>
          <a:p>
            <a:pPr marL="0" indent="0">
              <a:buNone/>
            </a:pPr>
            <a:r>
              <a:rPr lang="en-US" dirty="0" smtClean="0"/>
              <a:t>Your influence grows when:</a:t>
            </a:r>
          </a:p>
          <a:p>
            <a:pPr marL="0" indent="0">
              <a:buNone/>
            </a:pPr>
            <a:endParaRPr lang="en-US" dirty="0" smtClean="0"/>
          </a:p>
          <a:p>
            <a:r>
              <a:rPr lang="en-US" dirty="0" smtClean="0"/>
              <a:t>Someone </a:t>
            </a:r>
            <a:r>
              <a:rPr lang="en-US" dirty="0" err="1" smtClean="0"/>
              <a:t>retweets</a:t>
            </a:r>
            <a:r>
              <a:rPr lang="en-US" dirty="0" smtClean="0"/>
              <a:t> your tweet (10, 25, 50 </a:t>
            </a:r>
            <a:r>
              <a:rPr lang="en-US" dirty="0" err="1"/>
              <a:t>p</a:t>
            </a:r>
            <a:r>
              <a:rPr lang="en-US" dirty="0" err="1" smtClean="0"/>
              <a:t>ts</a:t>
            </a:r>
            <a:r>
              <a:rPr lang="en-US" dirty="0" smtClean="0"/>
              <a:t>)*</a:t>
            </a:r>
          </a:p>
          <a:p>
            <a:r>
              <a:rPr lang="en-US" dirty="0" smtClean="0"/>
              <a:t>Someone replies to you (</a:t>
            </a:r>
            <a:r>
              <a:rPr lang="en-US" dirty="0" smtClean="0"/>
              <a:t>10, 25, 50</a:t>
            </a:r>
            <a:r>
              <a:rPr lang="en-US" dirty="0" smtClean="0"/>
              <a:t> </a:t>
            </a:r>
            <a:r>
              <a:rPr lang="en-US" dirty="0" err="1" smtClean="0"/>
              <a:t>pts</a:t>
            </a:r>
            <a:r>
              <a:rPr lang="en-US" dirty="0" smtClean="0"/>
              <a:t>)</a:t>
            </a:r>
          </a:p>
          <a:p>
            <a:r>
              <a:rPr lang="en-US" dirty="0" smtClean="0"/>
              <a:t>Someone follows you (1 </a:t>
            </a:r>
            <a:r>
              <a:rPr lang="en-US" dirty="0" err="1" smtClean="0"/>
              <a:t>pt</a:t>
            </a:r>
            <a:r>
              <a:rPr lang="en-US" dirty="0" smtClean="0"/>
              <a:t>)</a:t>
            </a:r>
          </a:p>
          <a:p>
            <a:pPr marL="0" indent="0">
              <a:buNone/>
            </a:pPr>
            <a:endParaRPr lang="en-US" dirty="0" smtClean="0"/>
          </a:p>
          <a:p>
            <a:pPr marL="0" indent="0">
              <a:buNone/>
            </a:pPr>
            <a:r>
              <a:rPr lang="en-US" dirty="0" smtClean="0"/>
              <a:t>(* Points are determined by the number of followers of the person </a:t>
            </a:r>
            <a:r>
              <a:rPr lang="en-US" dirty="0" err="1" smtClean="0"/>
              <a:t>retweeting</a:t>
            </a:r>
            <a:r>
              <a:rPr lang="en-US" dirty="0" smtClean="0"/>
              <a:t>/replying)</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153120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Influence</a:t>
            </a:r>
            <a:endParaRPr lang="en-US" dirty="0"/>
          </a:p>
        </p:txBody>
      </p:sp>
      <p:pic>
        <p:nvPicPr>
          <p:cNvPr id="4" name="Content Placeholder 3" descr="KredPPT2.png"/>
          <p:cNvPicPr>
            <a:picLocks noGrp="1" noChangeAspect="1"/>
          </p:cNvPicPr>
          <p:nvPr>
            <p:ph idx="1"/>
          </p:nvPr>
        </p:nvPicPr>
        <p:blipFill>
          <a:blip r:embed="rId2">
            <a:extLst>
              <a:ext uri="{28A0092B-C50C-407E-A947-70E740481C1C}">
                <a14:useLocalDpi xmlns:a14="http://schemas.microsoft.com/office/drawing/2010/main" val="0"/>
              </a:ext>
            </a:extLst>
          </a:blip>
          <a:srcRect l="2537" r="2537"/>
          <a:stretch>
            <a:fillRect/>
          </a:stretch>
        </p:blipFill>
        <p:spPr/>
      </p:pic>
    </p:spTree>
    <p:extLst>
      <p:ext uri="{BB962C8B-B14F-4D97-AF65-F5344CB8AC3E}">
        <p14:creationId xmlns:p14="http://schemas.microsoft.com/office/powerpoint/2010/main" val="2495587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6556"/>
            <a:ext cx="8229600" cy="851603"/>
          </a:xfrm>
        </p:spPr>
        <p:txBody>
          <a:bodyPr/>
          <a:lstStyle/>
          <a:p>
            <a:r>
              <a:rPr lang="en-US" dirty="0" smtClean="0"/>
              <a:t>Outreach	</a:t>
            </a:r>
            <a:endParaRPr lang="en-US" dirty="0"/>
          </a:p>
        </p:txBody>
      </p:sp>
      <p:sp>
        <p:nvSpPr>
          <p:cNvPr id="3" name="Content Placeholder 2"/>
          <p:cNvSpPr>
            <a:spLocks noGrp="1"/>
          </p:cNvSpPr>
          <p:nvPr>
            <p:ph idx="1"/>
          </p:nvPr>
        </p:nvSpPr>
        <p:spPr>
          <a:xfrm>
            <a:off x="457200" y="1310275"/>
            <a:ext cx="8229600" cy="4405296"/>
          </a:xfrm>
        </p:spPr>
        <p:txBody>
          <a:bodyPr>
            <a:noAutofit/>
          </a:bodyPr>
          <a:lstStyle/>
          <a:p>
            <a:pPr marL="0" indent="0">
              <a:buNone/>
            </a:pPr>
            <a:r>
              <a:rPr lang="en-US" sz="2500" b="1" dirty="0" err="1"/>
              <a:t>Kred</a:t>
            </a:r>
            <a:r>
              <a:rPr lang="en-US" sz="2500" b="1" dirty="0"/>
              <a:t> Outreach is the measure of your generosity.</a:t>
            </a:r>
            <a:r>
              <a:rPr lang="en-US" sz="2500" dirty="0"/>
              <a:t> </a:t>
            </a:r>
            <a:endParaRPr lang="en-US" sz="2500" dirty="0" smtClean="0"/>
          </a:p>
          <a:p>
            <a:pPr marL="0" indent="0">
              <a:buNone/>
            </a:pPr>
            <a:endParaRPr lang="en-US" sz="2500" dirty="0"/>
          </a:p>
          <a:p>
            <a:pPr marL="0" indent="0">
              <a:buNone/>
            </a:pPr>
            <a:r>
              <a:rPr lang="en-US" sz="2500" dirty="0" smtClean="0"/>
              <a:t>Your Outreach </a:t>
            </a:r>
            <a:r>
              <a:rPr lang="en-US" sz="2500" dirty="0"/>
              <a:t>increases </a:t>
            </a:r>
            <a:r>
              <a:rPr lang="en-US" sz="2500" dirty="0" smtClean="0"/>
              <a:t>when:</a:t>
            </a:r>
          </a:p>
          <a:p>
            <a:pPr marL="0" indent="0">
              <a:buNone/>
            </a:pPr>
            <a:endParaRPr lang="en-US" sz="2500" dirty="0" smtClean="0"/>
          </a:p>
          <a:p>
            <a:r>
              <a:rPr lang="en-US" sz="2500" dirty="0" smtClean="0"/>
              <a:t>You </a:t>
            </a:r>
            <a:r>
              <a:rPr lang="en-US" sz="2500" dirty="0" err="1" smtClean="0"/>
              <a:t>retweet</a:t>
            </a:r>
            <a:r>
              <a:rPr lang="en-US" sz="2500" dirty="0" smtClean="0"/>
              <a:t> (10 </a:t>
            </a:r>
            <a:r>
              <a:rPr lang="en-US" sz="2500" dirty="0" err="1" smtClean="0"/>
              <a:t>pts</a:t>
            </a:r>
            <a:r>
              <a:rPr lang="en-US" sz="2500" dirty="0" smtClean="0"/>
              <a:t>)</a:t>
            </a:r>
          </a:p>
          <a:p>
            <a:r>
              <a:rPr lang="en-US" sz="2500" dirty="0" smtClean="0"/>
              <a:t>You reply </a:t>
            </a:r>
            <a:r>
              <a:rPr lang="en-US" sz="2500" dirty="0" smtClean="0"/>
              <a:t>(10 </a:t>
            </a:r>
            <a:r>
              <a:rPr lang="en-US" sz="2500" dirty="0" err="1" smtClean="0"/>
              <a:t>pts</a:t>
            </a:r>
            <a:r>
              <a:rPr lang="en-US" sz="2500" dirty="0" smtClean="0"/>
              <a:t>)</a:t>
            </a:r>
            <a:endParaRPr lang="en-US" sz="2500" dirty="0" smtClean="0"/>
          </a:p>
          <a:p>
            <a:r>
              <a:rPr lang="en-US" sz="2500" dirty="0" smtClean="0"/>
              <a:t>You follow </a:t>
            </a:r>
            <a:r>
              <a:rPr lang="en-US" sz="2500" dirty="0"/>
              <a:t>a new </a:t>
            </a:r>
            <a:r>
              <a:rPr lang="en-US" sz="2500" dirty="0" smtClean="0"/>
              <a:t>person (1 </a:t>
            </a:r>
            <a:r>
              <a:rPr lang="en-US" sz="2500" dirty="0" err="1" smtClean="0"/>
              <a:t>pt</a:t>
            </a:r>
            <a:r>
              <a:rPr lang="en-US" sz="2500" dirty="0" smtClean="0"/>
              <a:t>)</a:t>
            </a:r>
          </a:p>
          <a:p>
            <a:pPr marL="0" indent="0">
              <a:buNone/>
            </a:pPr>
            <a:endParaRPr lang="en-US" sz="2500" dirty="0"/>
          </a:p>
          <a:p>
            <a:pPr marL="0" indent="0">
              <a:buNone/>
            </a:pPr>
            <a:r>
              <a:rPr lang="en-US" sz="2500" dirty="0" smtClean="0"/>
              <a:t>As </a:t>
            </a:r>
            <a:r>
              <a:rPr lang="en-US" sz="2500" dirty="0"/>
              <a:t>you accumulate Outreach Points, you move to a higher Outreach Level. Because Outreach Points are a reward for being active and benevolent, your Outreach Level never goes down.</a:t>
            </a:r>
          </a:p>
          <a:p>
            <a:pPr marL="0" indent="0">
              <a:buNone/>
            </a:pPr>
            <a:r>
              <a:rPr lang="en-US" sz="2500" dirty="0"/>
              <a:t> </a:t>
            </a:r>
          </a:p>
          <a:p>
            <a:pPr marL="0" indent="0">
              <a:buNone/>
            </a:pPr>
            <a:endParaRPr lang="en-US" sz="2500" dirty="0"/>
          </a:p>
        </p:txBody>
      </p:sp>
    </p:spTree>
    <p:extLst>
      <p:ext uri="{BB962C8B-B14F-4D97-AF65-F5344CB8AC3E}">
        <p14:creationId xmlns:p14="http://schemas.microsoft.com/office/powerpoint/2010/main" val="3359151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Outreach</a:t>
            </a:r>
            <a:endParaRPr lang="en-US" dirty="0"/>
          </a:p>
        </p:txBody>
      </p:sp>
      <p:pic>
        <p:nvPicPr>
          <p:cNvPr id="8" name="Picture 7" descr="KredPPT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00" y="1854200"/>
            <a:ext cx="8661400" cy="3136900"/>
          </a:xfrm>
          <a:prstGeom prst="rect">
            <a:avLst/>
          </a:prstGeom>
        </p:spPr>
      </p:pic>
    </p:spTree>
    <p:extLst>
      <p:ext uri="{BB962C8B-B14F-4D97-AF65-F5344CB8AC3E}">
        <p14:creationId xmlns:p14="http://schemas.microsoft.com/office/powerpoint/2010/main" val="1468996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Transparency</a:t>
            </a:r>
            <a:endParaRPr lang="en-US" dirty="0"/>
          </a:p>
        </p:txBody>
      </p:sp>
      <p:sp>
        <p:nvSpPr>
          <p:cNvPr id="3" name="Content Placeholder 2"/>
          <p:cNvSpPr>
            <a:spLocks noGrp="1"/>
          </p:cNvSpPr>
          <p:nvPr>
            <p:ph idx="1"/>
          </p:nvPr>
        </p:nvSpPr>
        <p:spPr/>
        <p:txBody>
          <a:bodyPr/>
          <a:lstStyle/>
          <a:p>
            <a:r>
              <a:rPr lang="en-US" dirty="0" smtClean="0"/>
              <a:t>Scores for </a:t>
            </a:r>
            <a:r>
              <a:rPr lang="en-US" i="1" dirty="0" smtClean="0"/>
              <a:t>every single tweet</a:t>
            </a:r>
            <a:r>
              <a:rPr lang="en-US" dirty="0" smtClean="0"/>
              <a:t> are publicly available and easily located in each user’s profile.</a:t>
            </a:r>
          </a:p>
          <a:p>
            <a:r>
              <a:rPr lang="en-US" dirty="0" smtClean="0"/>
              <a:t>Why transparency? It contributes to trust and authenticity.</a:t>
            </a:r>
          </a:p>
          <a:p>
            <a:r>
              <a:rPr lang="en-US" dirty="0" smtClean="0"/>
              <a:t>You know </a:t>
            </a:r>
            <a:r>
              <a:rPr lang="en-US" i="1" dirty="0" smtClean="0"/>
              <a:t>why</a:t>
            </a:r>
            <a:r>
              <a:rPr lang="en-US" dirty="0" smtClean="0"/>
              <a:t> influencers have the scores they do (as opposed to </a:t>
            </a:r>
            <a:r>
              <a:rPr lang="en-US" dirty="0" err="1" smtClean="0"/>
              <a:t>Klout</a:t>
            </a:r>
            <a:r>
              <a:rPr lang="en-US" dirty="0" smtClean="0"/>
              <a:t>, </a:t>
            </a:r>
            <a:r>
              <a:rPr lang="en-US" dirty="0" err="1" smtClean="0"/>
              <a:t>TwentyFeet</a:t>
            </a:r>
            <a:r>
              <a:rPr lang="en-US" dirty="0" smtClean="0"/>
              <a:t>, </a:t>
            </a:r>
            <a:r>
              <a:rPr lang="en-US" dirty="0" err="1" smtClean="0"/>
              <a:t>PeerIndex</a:t>
            </a:r>
            <a:r>
              <a:rPr lang="en-US" dirty="0" smtClean="0"/>
              <a:t>, </a:t>
            </a:r>
            <a:r>
              <a:rPr lang="en-US" dirty="0" err="1" smtClean="0"/>
              <a:t>etc</a:t>
            </a:r>
            <a:r>
              <a:rPr lang="en-US" dirty="0" smtClean="0"/>
              <a:t>).</a:t>
            </a:r>
            <a:endParaRPr lang="en-US" dirty="0"/>
          </a:p>
        </p:txBody>
      </p:sp>
    </p:spTree>
    <p:extLst>
      <p:ext uri="{BB962C8B-B14F-4D97-AF65-F5344CB8AC3E}">
        <p14:creationId xmlns:p14="http://schemas.microsoft.com/office/powerpoint/2010/main" val="1904527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578"/>
            <a:ext cx="8229600" cy="746989"/>
          </a:xfrm>
        </p:spPr>
        <p:txBody>
          <a:bodyPr>
            <a:normAutofit fontScale="90000"/>
          </a:bodyPr>
          <a:lstStyle/>
          <a:p>
            <a:r>
              <a:rPr lang="en-US" dirty="0" smtClean="0"/>
              <a:t>Transparency</a:t>
            </a:r>
            <a:endParaRPr lang="en-US" dirty="0"/>
          </a:p>
        </p:txBody>
      </p:sp>
      <p:pic>
        <p:nvPicPr>
          <p:cNvPr id="4" name="Picture 3" descr="KredPPT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46856"/>
            <a:ext cx="9144000" cy="2901645"/>
          </a:xfrm>
          <a:prstGeom prst="rect">
            <a:avLst/>
          </a:prstGeom>
        </p:spPr>
      </p:pic>
      <p:sp>
        <p:nvSpPr>
          <p:cNvPr id="5" name="TextBox 4"/>
          <p:cNvSpPr txBox="1"/>
          <p:nvPr/>
        </p:nvSpPr>
        <p:spPr>
          <a:xfrm>
            <a:off x="2750706" y="4404038"/>
            <a:ext cx="5936094" cy="1015663"/>
          </a:xfrm>
          <a:prstGeom prst="rect">
            <a:avLst/>
          </a:prstGeom>
          <a:noFill/>
        </p:spPr>
        <p:txBody>
          <a:bodyPr wrap="square" rtlCol="0">
            <a:spAutoFit/>
          </a:bodyPr>
          <a:lstStyle/>
          <a:p>
            <a:pPr algn="ctr"/>
            <a:r>
              <a:rPr lang="en-US" sz="3000" dirty="0" smtClean="0"/>
              <a:t>(See all that blue? I’m way more generous than a 3!)</a:t>
            </a:r>
            <a:endParaRPr lang="en-US" sz="3000" dirty="0"/>
          </a:p>
        </p:txBody>
      </p:sp>
      <p:pic>
        <p:nvPicPr>
          <p:cNvPr id="6" name="Picture 5" descr="KredPPT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87" y="3771564"/>
            <a:ext cx="2294125" cy="2911481"/>
          </a:xfrm>
          <a:prstGeom prst="rect">
            <a:avLst/>
          </a:prstGeom>
        </p:spPr>
      </p:pic>
    </p:spTree>
    <p:extLst>
      <p:ext uri="{BB962C8B-B14F-4D97-AF65-F5344CB8AC3E}">
        <p14:creationId xmlns:p14="http://schemas.microsoft.com/office/powerpoint/2010/main" val="3986467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TotalTime>
  <Words>668</Words>
  <Application>Microsoft Macintosh PowerPoint</Application>
  <PresentationFormat>On-screen Show (4:3)</PresentationFormat>
  <Paragraphs>90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Identifying Influencers with Kred</vt:lpstr>
      <vt:lpstr>What is Kred?</vt:lpstr>
      <vt:lpstr>What is Kred?</vt:lpstr>
      <vt:lpstr>Influence</vt:lpstr>
      <vt:lpstr>Influence</vt:lpstr>
      <vt:lpstr>Outreach </vt:lpstr>
      <vt:lpstr>Outreach</vt:lpstr>
      <vt:lpstr>Transparency</vt:lpstr>
      <vt:lpstr>Transparency</vt:lpstr>
      <vt:lpstr>Kredentials</vt:lpstr>
      <vt:lpstr>Communities</vt:lpstr>
      <vt:lpstr>Community Leaders </vt:lpstr>
      <vt:lpstr>Should You Use Kred?</vt:lpstr>
      <vt:lpstr>Should You Use Kred?</vt:lpstr>
      <vt:lpstr>Resources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Influencers with Kred</dc:title>
  <dc:creator>James Phelps</dc:creator>
  <cp:lastModifiedBy>James Phelps</cp:lastModifiedBy>
  <cp:revision>8</cp:revision>
  <dcterms:created xsi:type="dcterms:W3CDTF">2012-03-14T21:43:07Z</dcterms:created>
  <dcterms:modified xsi:type="dcterms:W3CDTF">2012-03-14T22:54:45Z</dcterms:modified>
</cp:coreProperties>
</file>